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2" r:id="rId7"/>
    <p:sldId id="275" r:id="rId8"/>
    <p:sldId id="263" r:id="rId9"/>
    <p:sldId id="271" r:id="rId10"/>
    <p:sldId id="264" r:id="rId11"/>
    <p:sldId id="272" r:id="rId12"/>
    <p:sldId id="265" r:id="rId13"/>
    <p:sldId id="269" r:id="rId14"/>
    <p:sldId id="268" r:id="rId15"/>
    <p:sldId id="274" r:id="rId16"/>
    <p:sldId id="273" r:id="rId17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9"/>
      <p:bold r:id="rId20"/>
    </p:embeddedFont>
    <p:embeddedFont>
      <p:font typeface="Source Code Pro" panose="020B0509030403020204" pitchFamily="49" charset="0"/>
      <p:regular r:id="rId21"/>
      <p:bold r:id="rId22"/>
      <p:italic r:id="rId23"/>
      <p:boldItalic r:id="rId24"/>
    </p:embeddedFont>
    <p:embeddedFont>
      <p:font typeface="Ubuntu" panose="020B0604020202020204" charset="0"/>
      <p:regular r:id="rId25"/>
      <p:bold r:id="rId26"/>
      <p:italic r:id="rId27"/>
      <p:boldItalic r:id="rId28"/>
    </p:embeddedFont>
    <p:embeddedFont>
      <p:font typeface="Ubuntu Medium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/Relationships>
</file>

<file path=ppt/media/image1.jp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11bf391aa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11bf391aa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11bf391aa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11bf391aa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87492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bcd50ffbdf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bcd50ffbdf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11bf391aa2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11bf391aa2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11bf391aa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11bf391aa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bcd50ffbdf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bcd50ffbdf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9591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1195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bcd50ffbdf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bcd50ffbdf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bcd50ffbdf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bcd50ffbdf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11be263df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11be263df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bcd50ffbdf_0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bcd50ffbdf_0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11beb29bfa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11beb29bfa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11beb29bfa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11beb29bfa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20566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11beb29bf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11beb29bf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11beb29bf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11beb29bf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4105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1237425" y="129550"/>
            <a:ext cx="66693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МИНИСТЕРСТВО ОБРАЗОВАНИЯ РЕСПУБЛИКИ БЕЛАРУСЬ</a:t>
            </a:r>
            <a:endParaRPr sz="13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Учреждения образования  </a:t>
            </a:r>
            <a:endParaRPr sz="13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«БЕЛОРУССКИЙ ГОСУДАРСТВЕННЫЙ ТЕХНОЛОГИЧЕСКИЙ УНИВЕРСИТЕТ»</a:t>
            </a:r>
            <a:endParaRPr sz="13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Факультет информационных технологий</a:t>
            </a:r>
            <a:b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Кафедра информационных систем и технологий</a:t>
            </a:r>
            <a:endParaRPr sz="13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Специальность 1-40 05 01-03 Информационные системы и технологии (издательско-полиграфический комплекс)</a:t>
            </a:r>
            <a:b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3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30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423750" y="4249100"/>
            <a:ext cx="82965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Дипломный руководитель</a:t>
            </a:r>
            <a:r>
              <a:rPr lang="ru" sz="1400" b="0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: асс. Сазонова Д. В.</a:t>
            </a:r>
            <a:endParaRPr sz="140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423750" y="2693450"/>
            <a:ext cx="82965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/>
              <a:t>Дипломный проект “</a:t>
            </a:r>
            <a:r>
              <a:rPr lang="ru-RU" sz="1800" b="1" dirty="0"/>
              <a:t>Веб-приложение для формирования списка покупок на основе рецептов</a:t>
            </a:r>
            <a:r>
              <a:rPr lang="ru" sz="1800" b="1" dirty="0"/>
              <a:t>”</a:t>
            </a:r>
            <a:endParaRPr sz="1800" b="1" dirty="0"/>
          </a:p>
        </p:txBody>
      </p:sp>
      <p:sp>
        <p:nvSpPr>
          <p:cNvPr id="59" name="Google Shape;59;p13"/>
          <p:cNvSpPr txBox="1"/>
          <p:nvPr/>
        </p:nvSpPr>
        <p:spPr>
          <a:xfrm>
            <a:off x="423750" y="3817575"/>
            <a:ext cx="829650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latin typeface="Ubuntu"/>
                <a:ea typeface="Ubuntu"/>
                <a:cs typeface="Ubuntu"/>
                <a:sym typeface="Ubuntu"/>
              </a:rPr>
              <a:t>Выполнил</a:t>
            </a:r>
            <a:r>
              <a:rPr lang="ru" dirty="0">
                <a:latin typeface="Ubuntu"/>
                <a:ea typeface="Ubuntu"/>
                <a:cs typeface="Ubuntu"/>
                <a:sym typeface="Ubuntu"/>
              </a:rPr>
              <a:t>: </a:t>
            </a:r>
            <a:r>
              <a:rPr lang="ru-RU" dirty="0">
                <a:latin typeface="Ubuntu"/>
                <a:ea typeface="Ubuntu"/>
                <a:cs typeface="Ubuntu"/>
                <a:sym typeface="Ubuntu"/>
              </a:rPr>
              <a:t>Гончаревич Евгений Витальевич</a:t>
            </a:r>
            <a:endParaRPr dirty="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157975" y="696375"/>
            <a:ext cx="3927900" cy="11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dirty="0">
                <a:solidFill>
                  <a:srgbClr val="262626"/>
                </a:solidFill>
                <a:latin typeface="Ubuntu"/>
                <a:ea typeface="Ubuntu"/>
                <a:cs typeface="Ubuntu"/>
                <a:sym typeface="Ubuntu"/>
              </a:rPr>
              <a:t>Блок схемы алгоритмов</a:t>
            </a:r>
            <a:endParaRPr b="0" dirty="0"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20" name="Google Shape;120;p21"/>
          <p:cNvSpPr txBox="1"/>
          <p:nvPr/>
        </p:nvSpPr>
        <p:spPr>
          <a:xfrm>
            <a:off x="621925" y="2382775"/>
            <a:ext cx="3000000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На слайде представлена блок-схема</a:t>
            </a:r>
            <a:r>
              <a:rPr lang="ru" sz="1600" b="1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алгоритма</a:t>
            </a:r>
            <a:r>
              <a:rPr lang="ru" sz="1600" b="1" dirty="0">
                <a:latin typeface="Ubuntu"/>
                <a:ea typeface="Ubuntu"/>
                <a:cs typeface="Ubuntu"/>
                <a:sym typeface="Ubuntu"/>
              </a:rPr>
              <a:t> формирования списка покупок</a:t>
            </a:r>
            <a:endParaRPr sz="1600" b="1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AF652B1-77D4-49B5-B058-2C99230C2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398" y="175453"/>
            <a:ext cx="4486528" cy="487919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754232B-1327-41F2-AEDE-B566647A2B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10</a:t>
            </a:fld>
            <a:endParaRPr lang="ru"/>
          </a:p>
        </p:txBody>
      </p:sp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157975" y="696375"/>
            <a:ext cx="3927900" cy="11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dirty="0">
                <a:solidFill>
                  <a:srgbClr val="262626"/>
                </a:solidFill>
                <a:latin typeface="Ubuntu"/>
                <a:ea typeface="Ubuntu"/>
                <a:cs typeface="Ubuntu"/>
                <a:sym typeface="Ubuntu"/>
              </a:rPr>
              <a:t>Блок схемы алгоритмов</a:t>
            </a:r>
            <a:endParaRPr b="0" dirty="0"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20" name="Google Shape;120;p21"/>
          <p:cNvSpPr txBox="1"/>
          <p:nvPr/>
        </p:nvSpPr>
        <p:spPr>
          <a:xfrm>
            <a:off x="621925" y="2382775"/>
            <a:ext cx="3000000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На слайде представлена блок-схема</a:t>
            </a:r>
            <a:r>
              <a:rPr lang="ru" sz="1600" b="1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алгоритма </a:t>
            </a:r>
            <a:r>
              <a:rPr lang="ru" sz="1600" b="1" dirty="0">
                <a:latin typeface="Ubuntu"/>
                <a:ea typeface="Ubuntu"/>
                <a:cs typeface="Ubuntu"/>
                <a:sym typeface="Ubuntu"/>
              </a:rPr>
              <a:t>добавления продукта в хранилище</a:t>
            </a:r>
            <a:endParaRPr sz="1600" b="1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D17663-15B2-4689-8E97-23309EDE6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97" y="0"/>
            <a:ext cx="3576560" cy="51435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92F58D9-C307-4D9A-AD2D-2386D6D47A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11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755210009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0">
                <a:latin typeface="Ubuntu Medium"/>
                <a:ea typeface="Ubuntu Medium"/>
                <a:cs typeface="Ubuntu Medium"/>
                <a:sym typeface="Ubuntu Medium"/>
              </a:rPr>
              <a:t>Разработка веб-приложения</a:t>
            </a:r>
            <a:endParaRPr sz="2400" b="0"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612850" y="1141600"/>
            <a:ext cx="4526478" cy="2475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latin typeface="Ubuntu"/>
                <a:ea typeface="Ubuntu"/>
                <a:cs typeface="Ubuntu"/>
                <a:sym typeface="Ubuntu"/>
              </a:rPr>
              <a:t>Разработка осуществлялась в несколько этапов:</a:t>
            </a:r>
            <a:endParaRPr sz="1800" dirty="0">
              <a:latin typeface="Ubuntu"/>
              <a:ea typeface="Ubuntu"/>
              <a:cs typeface="Ubuntu"/>
              <a:sym typeface="Ubuntu"/>
            </a:endParaRPr>
          </a:p>
          <a:p>
            <a:pPr marL="12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800" dirty="0">
                <a:latin typeface="Ubuntu"/>
                <a:ea typeface="Ubuntu"/>
                <a:cs typeface="Ubuntu"/>
                <a:sym typeface="Ubuntu"/>
              </a:rPr>
              <a:t>•Создание базы данных</a:t>
            </a:r>
            <a:endParaRPr sz="1800" dirty="0">
              <a:latin typeface="Ubuntu"/>
              <a:ea typeface="Ubuntu"/>
              <a:cs typeface="Ubuntu"/>
              <a:sym typeface="Ubuntu"/>
            </a:endParaRPr>
          </a:p>
          <a:p>
            <a:pPr marL="12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800" dirty="0">
                <a:latin typeface="Ubuntu"/>
                <a:ea typeface="Ubuntu"/>
                <a:cs typeface="Ubuntu"/>
                <a:sym typeface="Ubuntu"/>
              </a:rPr>
              <a:t>•Реализация серверной части приложения</a:t>
            </a:r>
            <a:endParaRPr sz="1800" dirty="0">
              <a:latin typeface="Ubuntu"/>
              <a:ea typeface="Ubuntu"/>
              <a:cs typeface="Ubuntu"/>
              <a:sym typeface="Ubuntu"/>
            </a:endParaRPr>
          </a:p>
          <a:p>
            <a:pPr marL="12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800" dirty="0">
                <a:latin typeface="Ubuntu"/>
                <a:ea typeface="Ubuntu"/>
                <a:cs typeface="Ubuntu"/>
                <a:sym typeface="Ubuntu"/>
              </a:rPr>
              <a:t>•Создание клиентской части (</a:t>
            </a:r>
            <a:r>
              <a:rPr lang="en-US" sz="1800" dirty="0">
                <a:latin typeface="Ubuntu"/>
                <a:ea typeface="Ubuntu"/>
                <a:cs typeface="Ubuntu"/>
                <a:sym typeface="Ubuntu"/>
              </a:rPr>
              <a:t>UI)</a:t>
            </a:r>
            <a:endParaRPr sz="1800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5489" y="1913300"/>
            <a:ext cx="4230438" cy="32632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ACAFBCE-A8B6-458B-80FC-C5219FB993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12</a:t>
            </a:fld>
            <a:endParaRPr lang="ru"/>
          </a:p>
        </p:txBody>
      </p:sp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4876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0" dirty="0">
                <a:latin typeface="Ubuntu Medium"/>
                <a:ea typeface="Ubuntu Medium"/>
                <a:cs typeface="Ubuntu Medium"/>
                <a:sym typeface="Ubuntu Medium"/>
              </a:rPr>
              <a:t>Демонстрация работы</a:t>
            </a:r>
            <a:endParaRPr sz="2400" b="0" dirty="0"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8E04480-E8AF-48E0-86CD-7731CC9D97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13</a:t>
            </a:fld>
            <a:endParaRPr lang="ru"/>
          </a:p>
        </p:txBody>
      </p:sp>
      <p:pic>
        <p:nvPicPr>
          <p:cNvPr id="4" name="ва2">
            <a:hlinkClick r:id="" action="ppaction://media"/>
            <a:extLst>
              <a:ext uri="{FF2B5EF4-FFF2-40B4-BE49-F238E27FC236}">
                <a16:creationId xmlns:a16="http://schemas.microsoft.com/office/drawing/2014/main" id="{1633BEEE-82DE-493D-91B4-9747BC967B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700" y="487680"/>
            <a:ext cx="8237550" cy="4633622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0">
                <a:latin typeface="Ubuntu Medium"/>
                <a:ea typeface="Ubuntu Medium"/>
                <a:cs typeface="Ubuntu Medium"/>
                <a:sym typeface="Ubuntu Medium"/>
              </a:rPr>
              <a:t>Экономические показатели</a:t>
            </a:r>
            <a:endParaRPr sz="2400" b="0"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F8FCF2C-DEBA-41C7-B910-A1AA312479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14</a:t>
            </a:fld>
            <a:endParaRPr lang="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726A6F-7A17-4BC2-975C-7ACE19E38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506" y="802269"/>
            <a:ext cx="7368988" cy="4254548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0" dirty="0">
                <a:latin typeface="Ubuntu Medium"/>
                <a:ea typeface="Ubuntu Medium"/>
                <a:cs typeface="Ubuntu Medium"/>
                <a:sym typeface="Ubuntu Medium"/>
              </a:rPr>
              <a:t>Заключение</a:t>
            </a:r>
            <a:endParaRPr sz="2400" b="0" dirty="0"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612850" y="1141600"/>
            <a:ext cx="8057264" cy="2506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Ubuntu"/>
                <a:ea typeface="Ubuntu"/>
                <a:cs typeface="Ubuntu"/>
                <a:sym typeface="Ubuntu"/>
              </a:rPr>
              <a:t>В рамках дипломного </a:t>
            </a:r>
            <a:r>
              <a:rPr lang="ru-RU" sz="1800">
                <a:latin typeface="Ubuntu"/>
                <a:ea typeface="Ubuntu"/>
                <a:cs typeface="Ubuntu"/>
                <a:sym typeface="Ubuntu"/>
              </a:rPr>
              <a:t>проектирования были </a:t>
            </a:r>
            <a:r>
              <a:rPr lang="ru-RU" sz="1800" dirty="0">
                <a:latin typeface="Ubuntu"/>
                <a:ea typeface="Ubuntu"/>
                <a:cs typeface="Ubuntu"/>
                <a:sym typeface="Ubuntu"/>
              </a:rPr>
              <a:t>выполнены все поставленные задачи</a:t>
            </a:r>
            <a:r>
              <a:rPr lang="ru" sz="1800" dirty="0">
                <a:latin typeface="Ubuntu"/>
                <a:ea typeface="Ubuntu"/>
                <a:cs typeface="Ubuntu"/>
                <a:sym typeface="Ubuntu"/>
              </a:rPr>
              <a:t>:</a:t>
            </a:r>
            <a:endParaRPr sz="1800" dirty="0">
              <a:latin typeface="Ubuntu"/>
              <a:ea typeface="Ubuntu"/>
              <a:cs typeface="Ubuntu"/>
              <a:sym typeface="Ubuntu"/>
            </a:endParaRPr>
          </a:p>
          <a:p>
            <a:pPr marL="12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800" dirty="0">
                <a:latin typeface="Ubuntu"/>
                <a:ea typeface="Ubuntu"/>
                <a:cs typeface="Ubuntu"/>
                <a:sym typeface="Ubuntu"/>
              </a:rPr>
              <a:t>•Изучены аналогичные решения</a:t>
            </a:r>
            <a:endParaRPr sz="1800" dirty="0">
              <a:latin typeface="Ubuntu"/>
              <a:ea typeface="Ubuntu"/>
              <a:cs typeface="Ubuntu"/>
              <a:sym typeface="Ubuntu"/>
            </a:endParaRPr>
          </a:p>
          <a:p>
            <a:pPr marL="12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800" dirty="0">
                <a:latin typeface="Ubuntu"/>
                <a:ea typeface="Ubuntu"/>
                <a:cs typeface="Ubuntu"/>
                <a:sym typeface="Ubuntu"/>
              </a:rPr>
              <a:t>•Спроектирована база данных, архитектура приложения</a:t>
            </a:r>
            <a:endParaRPr sz="1800" dirty="0">
              <a:latin typeface="Ubuntu"/>
              <a:ea typeface="Ubuntu"/>
              <a:cs typeface="Ubuntu"/>
              <a:sym typeface="Ubuntu"/>
            </a:endParaRPr>
          </a:p>
          <a:p>
            <a:pPr marL="12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800" dirty="0">
                <a:latin typeface="Ubuntu"/>
                <a:ea typeface="Ubuntu"/>
                <a:cs typeface="Ubuntu"/>
                <a:sym typeface="Ubuntu"/>
              </a:rPr>
              <a:t>•Разработано</a:t>
            </a:r>
            <a:r>
              <a:rPr lang="en-US" sz="1800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ru-RU" sz="1800" dirty="0">
                <a:latin typeface="Ubuntu"/>
                <a:ea typeface="Ubuntu"/>
                <a:cs typeface="Ubuntu"/>
                <a:sym typeface="Ubuntu"/>
              </a:rPr>
              <a:t>и протестировано</a:t>
            </a:r>
            <a:r>
              <a:rPr lang="ru" sz="1800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1800" dirty="0">
                <a:latin typeface="Ubuntu"/>
                <a:ea typeface="Ubuntu"/>
                <a:cs typeface="Ubuntu"/>
                <a:sym typeface="Ubuntu"/>
              </a:rPr>
              <a:t>web-</a:t>
            </a:r>
            <a:r>
              <a:rPr lang="ru-RU" sz="1800" dirty="0">
                <a:latin typeface="Ubuntu"/>
                <a:ea typeface="Ubuntu"/>
                <a:cs typeface="Ubuntu"/>
                <a:sym typeface="Ubuntu"/>
              </a:rPr>
              <a:t>приложение</a:t>
            </a:r>
          </a:p>
          <a:p>
            <a:pPr marL="12700">
              <a:lnSpc>
                <a:spcPct val="115000"/>
              </a:lnSpc>
              <a:spcBef>
                <a:spcPts val="800"/>
              </a:spcBef>
            </a:pPr>
            <a:r>
              <a:rPr lang="ru" sz="1800" dirty="0">
                <a:latin typeface="Ubuntu"/>
                <a:ea typeface="Ubuntu"/>
                <a:cs typeface="Ubuntu"/>
                <a:sym typeface="Ubuntu"/>
              </a:rPr>
              <a:t>•</a:t>
            </a:r>
            <a:r>
              <a:rPr lang="ru-RU" sz="1800" dirty="0">
                <a:latin typeface="Ubuntu"/>
                <a:ea typeface="Ubuntu"/>
                <a:cs typeface="Ubuntu"/>
                <a:sym typeface="Ubuntu"/>
              </a:rPr>
              <a:t>Составлено руководство пользователя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ACAFBCE-A8B6-458B-80FC-C5219FB993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15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119845497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1237425" y="129550"/>
            <a:ext cx="66693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МИНИСТЕРСТВО ОБРАЗОВАНИЯ РЕСПУБЛИКИ БЕЛАРУСЬ</a:t>
            </a:r>
            <a:endParaRPr sz="13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Учреждения образования  </a:t>
            </a:r>
            <a:endParaRPr sz="13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«БЕЛОРУССКИЙ ГОСУДАРСТВЕННЫЙ ТЕХНОЛОГИЧЕСКИЙ УНИВЕРСИТЕТ»</a:t>
            </a:r>
            <a:endParaRPr sz="13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Факультет информационных технологий</a:t>
            </a:r>
            <a:b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Кафедра информационных систем и технологий</a:t>
            </a:r>
            <a:endParaRPr sz="13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Специальность 1-40 05 01-03 Информационные системы и технологии (издательско-полиграфический комплекс)</a:t>
            </a:r>
            <a:br>
              <a:rPr lang="ru" sz="13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3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30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423750" y="4249100"/>
            <a:ext cx="82965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Дипломный руководитель</a:t>
            </a:r>
            <a:r>
              <a:rPr lang="ru" sz="1400" b="0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: асс. Сазонова Д. В.</a:t>
            </a:r>
            <a:endParaRPr sz="140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423750" y="2693450"/>
            <a:ext cx="82965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/>
              <a:t>Дипломный проект “</a:t>
            </a:r>
            <a:r>
              <a:rPr lang="ru-RU" sz="1800" b="1" dirty="0"/>
              <a:t>Веб-приложение для формирования списка покупок на основе рецептов</a:t>
            </a:r>
            <a:r>
              <a:rPr lang="ru" sz="1800" b="1" dirty="0"/>
              <a:t>”</a:t>
            </a:r>
            <a:endParaRPr sz="1800" b="1" dirty="0"/>
          </a:p>
        </p:txBody>
      </p:sp>
      <p:sp>
        <p:nvSpPr>
          <p:cNvPr id="59" name="Google Shape;59;p13"/>
          <p:cNvSpPr txBox="1"/>
          <p:nvPr/>
        </p:nvSpPr>
        <p:spPr>
          <a:xfrm>
            <a:off x="423750" y="3817575"/>
            <a:ext cx="829650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latin typeface="Ubuntu"/>
                <a:ea typeface="Ubuntu"/>
                <a:cs typeface="Ubuntu"/>
                <a:sym typeface="Ubuntu"/>
              </a:rPr>
              <a:t>Выполнил</a:t>
            </a:r>
            <a:r>
              <a:rPr lang="ru" dirty="0">
                <a:latin typeface="Ubuntu"/>
                <a:ea typeface="Ubuntu"/>
                <a:cs typeface="Ubuntu"/>
                <a:sym typeface="Ubuntu"/>
              </a:rPr>
              <a:t>: </a:t>
            </a:r>
            <a:r>
              <a:rPr lang="ru-RU" dirty="0">
                <a:latin typeface="Ubuntu"/>
                <a:ea typeface="Ubuntu"/>
                <a:cs typeface="Ubuntu"/>
                <a:sym typeface="Ubuntu"/>
              </a:rPr>
              <a:t>Гончаревич Евгений Витальевич</a:t>
            </a:r>
            <a:endParaRPr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55A81D6-C06E-4A58-9928-D7D434F79E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16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577767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9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Цель данного дипломного проекта: </a:t>
            </a:r>
            <a:endParaRPr sz="1800" b="0" dirty="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Ubuntu"/>
              <a:buChar char="●"/>
            </a:pPr>
            <a:r>
              <a:rPr lang="ru" sz="1800" b="0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Разработка </a:t>
            </a:r>
            <a:r>
              <a:rPr lang="ru-RU" sz="1800" b="0" dirty="0" err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web</a:t>
            </a:r>
            <a:r>
              <a:rPr lang="ru-RU" sz="1800" b="0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-приложения для составления списка покупок, подбора рецептов и отслеживания количества продуктов у пользователя</a:t>
            </a:r>
            <a:r>
              <a:rPr lang="ru" sz="1800" b="0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.</a:t>
            </a:r>
            <a:endParaRPr sz="1800" b="0" dirty="0">
              <a:solidFill>
                <a:srgbClr val="000000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25" y="1827525"/>
            <a:ext cx="4080800" cy="251662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4508050" y="1469600"/>
            <a:ext cx="4439400" cy="310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latin typeface="Ubuntu"/>
                <a:ea typeface="Ubuntu"/>
                <a:cs typeface="Ubuntu"/>
                <a:sym typeface="Ubuntu"/>
              </a:rPr>
              <a:t>Задачи проекта:</a:t>
            </a:r>
            <a:endParaRPr sz="1800" b="1" dirty="0">
              <a:latin typeface="Ubuntu"/>
              <a:ea typeface="Ubuntu"/>
              <a:cs typeface="Ubuntu"/>
              <a:sym typeface="Ubuntu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Ubuntu"/>
              <a:buChar char="●"/>
            </a:pP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изучить аналоги разрабатываемого приложения на рынке</a:t>
            </a:r>
            <a:endParaRPr sz="1600" dirty="0">
              <a:latin typeface="Ubuntu"/>
              <a:ea typeface="Ubuntu"/>
              <a:cs typeface="Ubuntu"/>
              <a:sym typeface="Ubuntu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Ubuntu"/>
              <a:buChar char="●"/>
            </a:pP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спроектировать структуру базы данных, архитектуру приложения;</a:t>
            </a:r>
            <a:endParaRPr sz="1600" dirty="0">
              <a:latin typeface="Ubuntu"/>
              <a:ea typeface="Ubuntu"/>
              <a:cs typeface="Ubuntu"/>
              <a:sym typeface="Ubuntu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Ubuntu"/>
              <a:buChar char="●"/>
            </a:pP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разработать web-приложение;</a:t>
            </a:r>
            <a:endParaRPr sz="1600" dirty="0">
              <a:latin typeface="Ubuntu"/>
              <a:ea typeface="Ubuntu"/>
              <a:cs typeface="Ubuntu"/>
              <a:sym typeface="Ubuntu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Ubuntu"/>
              <a:buChar char="●"/>
            </a:pP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протестировать разработанное приложение;</a:t>
            </a:r>
            <a:endParaRPr sz="1600" dirty="0">
              <a:latin typeface="Ubuntu"/>
              <a:ea typeface="Ubuntu"/>
              <a:cs typeface="Ubuntu"/>
              <a:sym typeface="Ubuntu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Ubuntu"/>
              <a:buChar char="●"/>
            </a:pP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разработать руководство программиста по развертыванию приложения</a:t>
            </a:r>
            <a:endParaRPr sz="160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2F1F3C6-F3F2-4C0C-85C9-AC19B3BDA24F}"/>
              </a:ext>
            </a:extLst>
          </p:cNvPr>
          <p:cNvSpPr/>
          <p:nvPr/>
        </p:nvSpPr>
        <p:spPr>
          <a:xfrm>
            <a:off x="3464041" y="2356082"/>
            <a:ext cx="400467" cy="2156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4CBA65F1-F0BB-41BF-B74B-0BD21BF1F220}"/>
              </a:ext>
            </a:extLst>
          </p:cNvPr>
          <p:cNvSpPr/>
          <p:nvPr/>
        </p:nvSpPr>
        <p:spPr>
          <a:xfrm>
            <a:off x="3350576" y="3330551"/>
            <a:ext cx="914400" cy="914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BCE53BC-0B86-4940-90EB-B46D572BEF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</a:t>
            </a:fld>
            <a:endParaRPr lang="ru"/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0">
                <a:latin typeface="Ubuntu Medium"/>
                <a:ea typeface="Ubuntu Medium"/>
                <a:cs typeface="Ubuntu Medium"/>
                <a:sym typeface="Ubuntu Medium"/>
              </a:rPr>
              <a:t>Обзор аналогичных решений</a:t>
            </a:r>
            <a:endParaRPr b="0"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397950"/>
            <a:ext cx="3543600" cy="330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Russian food</a:t>
            </a:r>
            <a:endParaRPr sz="20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Преимущества:</a:t>
            </a:r>
            <a:endParaRPr sz="14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ru-RU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Виды рецептов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ru-RU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Создание собственных рецептов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ru-RU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Удобный поиск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ru-RU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Вывод лучших рецептов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Недостатки:</a:t>
            </a:r>
            <a:endParaRPr sz="14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ru-RU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Перегруженный интерфейс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ru-RU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Нет возможности создать список покупок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Изображение 3">
            <a:extLst>
              <a:ext uri="{FF2B5EF4-FFF2-40B4-BE49-F238E27FC236}">
                <a16:creationId xmlns:a16="http://schemas.microsoft.com/office/drawing/2014/main" id="{ED70D9D0-4A0B-4FF8-9F85-CFBFAB24254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4"/>
          <a:srcRect l="21977" r="4343"/>
          <a:stretch/>
        </p:blipFill>
        <p:spPr>
          <a:xfrm>
            <a:off x="3773065" y="1263003"/>
            <a:ext cx="5059235" cy="350427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B298D2C-1F9A-41EF-990D-BF9AD566ED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3</a:t>
            </a:fld>
            <a:endParaRPr lang="ru"/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0">
                <a:latin typeface="Ubuntu Medium"/>
                <a:ea typeface="Ubuntu Medium"/>
                <a:cs typeface="Ubuntu Medium"/>
                <a:sym typeface="Ubuntu Medium"/>
              </a:rPr>
              <a:t>Обзор аналогичных решений</a:t>
            </a:r>
            <a:endParaRPr b="0"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397950"/>
            <a:ext cx="3613200" cy="341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5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Listonic</a:t>
            </a:r>
            <a:endParaRPr sz="25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5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Преимущества:</a:t>
            </a:r>
            <a:endParaRPr sz="15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ru-RU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Отслеживание покупок,</a:t>
            </a:r>
          </a:p>
          <a:p>
            <a:pPr marL="133350" lvl="0" indent="0" algn="l" rtl="0">
              <a:spcAft>
                <a:spcPts val="0"/>
              </a:spcAft>
              <a:buClr>
                <a:srgbClr val="000000"/>
              </a:buClr>
              <a:buSzPts val="1500"/>
              <a:buNone/>
            </a:pPr>
            <a:r>
              <a:rPr lang="ru-RU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прогресс</a:t>
            </a:r>
          </a:p>
          <a:p>
            <a:pPr marL="133350" lvl="0" indent="0" algn="l" rtl="0">
              <a:spcAft>
                <a:spcPts val="0"/>
              </a:spcAft>
              <a:buClr>
                <a:srgbClr val="000000"/>
              </a:buClr>
              <a:buSzPts val="1500"/>
              <a:buNone/>
            </a:pPr>
            <a:r>
              <a:rPr lang="ru-RU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Иконки продуктов</a:t>
            </a:r>
          </a:p>
          <a:p>
            <a:pPr marL="133350" lvl="0" indent="0" algn="l" rtl="0">
              <a:spcAft>
                <a:spcPts val="0"/>
              </a:spcAft>
              <a:buClr>
                <a:srgbClr val="000000"/>
              </a:buClr>
              <a:buSzPts val="1500"/>
              <a:buNone/>
            </a:pPr>
            <a:r>
              <a:rPr lang="ru-RU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Минималистичный интерфейс</a:t>
            </a:r>
            <a:endParaRPr lang="ru-RU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5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Недостатки:</a:t>
            </a:r>
            <a:endParaRPr sz="15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00000"/>
              </a:lnSpc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ru-RU" sz="1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Отсутствие возможности поиска и выбора рецептов</a:t>
            </a:r>
          </a:p>
        </p:txBody>
      </p:sp>
      <p:pic>
        <p:nvPicPr>
          <p:cNvPr id="5" name="Изображение 2">
            <a:extLst>
              <a:ext uri="{FF2B5EF4-FFF2-40B4-BE49-F238E27FC236}">
                <a16:creationId xmlns:a16="http://schemas.microsoft.com/office/drawing/2014/main" id="{BF3DA3A4-935F-4471-809C-208B006D00D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4"/>
          <a:srcRect l="1783" r="13589"/>
          <a:stretch/>
        </p:blipFill>
        <p:spPr>
          <a:xfrm>
            <a:off x="3824461" y="1047128"/>
            <a:ext cx="5319539" cy="3439687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7E5C941-E9AD-495F-A07A-3CA34B4502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4</a:t>
            </a:fld>
            <a:endParaRPr lang="ru"/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262626"/>
                </a:solidFill>
                <a:latin typeface="Ubuntu"/>
                <a:ea typeface="Ubuntu"/>
                <a:cs typeface="Ubuntu"/>
                <a:sym typeface="Ubuntu"/>
              </a:rPr>
              <a:t>Используемые технологии</a:t>
            </a:r>
            <a:endParaRPr b="0"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429150" y="1299550"/>
            <a:ext cx="3893700" cy="3603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dirty="0"/>
              <a:t>•</a:t>
            </a:r>
            <a:r>
              <a:rPr lang="ru" sz="1700" b="1" dirty="0"/>
              <a:t>Языки программирования:</a:t>
            </a:r>
            <a:endParaRPr sz="1700" b="1" dirty="0"/>
          </a:p>
          <a:p>
            <a:pPr marL="127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dirty="0"/>
              <a:t>TypeScript</a:t>
            </a:r>
            <a:endParaRPr lang="en-US" sz="1700" dirty="0"/>
          </a:p>
          <a:p>
            <a:pPr marL="12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sz="1700" dirty="0"/>
              <a:t>•</a:t>
            </a:r>
            <a:r>
              <a:rPr lang="ru-RU" sz="1700" b="1" dirty="0"/>
              <a:t>Среда исполнения:</a:t>
            </a:r>
          </a:p>
          <a:p>
            <a:pPr marL="127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/>
              <a:t>Bun</a:t>
            </a:r>
            <a:endParaRPr sz="1700" dirty="0"/>
          </a:p>
          <a:p>
            <a:pPr marL="12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700" dirty="0"/>
              <a:t>•</a:t>
            </a:r>
            <a:r>
              <a:rPr lang="ru" sz="1700" b="1" dirty="0"/>
              <a:t>Фреймворки:</a:t>
            </a:r>
            <a:endParaRPr sz="1700" b="1" dirty="0"/>
          </a:p>
          <a:p>
            <a:pPr marL="12700" lvl="0" indent="0" algn="l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700" dirty="0"/>
              <a:t>Elysia JS</a:t>
            </a:r>
            <a:endParaRPr sz="1700" dirty="0"/>
          </a:p>
          <a:p>
            <a:pPr marL="12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700" dirty="0"/>
              <a:t>•</a:t>
            </a:r>
            <a:r>
              <a:rPr lang="ru" sz="1700" b="1" dirty="0"/>
              <a:t>Библиотеки:</a:t>
            </a:r>
            <a:endParaRPr sz="1700" b="1" dirty="0"/>
          </a:p>
          <a:p>
            <a:pPr marL="0" lvl="0" indent="0" algn="l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ru" sz="1700" dirty="0"/>
              <a:t>React</a:t>
            </a:r>
            <a:endParaRPr sz="1700" dirty="0"/>
          </a:p>
          <a:p>
            <a:pPr marL="12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700" dirty="0"/>
              <a:t>•</a:t>
            </a:r>
            <a:r>
              <a:rPr lang="ru" sz="1700" b="1" dirty="0"/>
              <a:t>СУБД:</a:t>
            </a:r>
            <a:endParaRPr sz="1700" b="1" dirty="0"/>
          </a:p>
          <a:p>
            <a:pPr marL="12700" lvl="0" indent="0" algn="l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ru" sz="1700" dirty="0"/>
              <a:t>PostgreSQL</a:t>
            </a:r>
            <a:endParaRPr sz="1700" dirty="0"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6700" y="1391475"/>
            <a:ext cx="1195476" cy="1195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1225" y="2774901"/>
            <a:ext cx="1972172" cy="1972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8325" y="2586950"/>
            <a:ext cx="1693988" cy="163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Introduction - ElysiaJS | ElysiaJS">
            <a:extLst>
              <a:ext uri="{FF2B5EF4-FFF2-40B4-BE49-F238E27FC236}">
                <a16:creationId xmlns:a16="http://schemas.microsoft.com/office/drawing/2014/main" id="{97647BE1-4CD8-46DA-92BC-42E00F305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330" y="1185774"/>
            <a:ext cx="1195476" cy="119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- oven-sh/bun: Incredibly fast JavaScript runtime, bundler, test  runner, and package manager – all in one">
            <a:extLst>
              <a:ext uri="{FF2B5EF4-FFF2-40B4-BE49-F238E27FC236}">
                <a16:creationId xmlns:a16="http://schemas.microsoft.com/office/drawing/2014/main" id="{2C58D302-7A52-4C9F-A731-AE55A256A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806" y="3018546"/>
            <a:ext cx="1145085" cy="1003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8F1E8F8-65AD-4380-84D6-DA8020E7F1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5</a:t>
            </a:fld>
            <a:endParaRPr lang="ru"/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2616385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440" dirty="0">
                <a:latin typeface="Ubuntu"/>
                <a:ea typeface="Ubuntu"/>
                <a:cs typeface="Ubuntu"/>
                <a:sym typeface="Ubuntu"/>
              </a:rPr>
              <a:t>Диаграмма </a:t>
            </a:r>
            <a:br>
              <a:rPr lang="ru" sz="2440" dirty="0">
                <a:latin typeface="Ubuntu"/>
                <a:ea typeface="Ubuntu"/>
                <a:cs typeface="Ubuntu"/>
                <a:sym typeface="Ubuntu"/>
              </a:rPr>
            </a:br>
            <a:r>
              <a:rPr lang="ru" sz="2440" dirty="0">
                <a:latin typeface="Ubuntu"/>
                <a:ea typeface="Ubuntu"/>
                <a:cs typeface="Ubuntu"/>
                <a:sym typeface="Ubuntu"/>
              </a:rPr>
              <a:t>развертывания</a:t>
            </a:r>
            <a:endParaRPr sz="244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1DEEC61-71B8-40BC-A8A9-9E5B36FDD2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6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48FB8F7-0DDA-48C0-A643-08B4B39C96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84108" y="59979"/>
            <a:ext cx="4714256" cy="49968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366775"/>
            <a:ext cx="35628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440">
                <a:latin typeface="Ubuntu"/>
                <a:ea typeface="Ubuntu"/>
                <a:cs typeface="Ubuntu"/>
                <a:sym typeface="Ubuntu"/>
              </a:rPr>
              <a:t>Логическая схема базы данных</a:t>
            </a:r>
            <a:endParaRPr sz="244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414900" y="1608256"/>
            <a:ext cx="33564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latin typeface="Ubuntu"/>
                <a:ea typeface="Ubuntu"/>
                <a:cs typeface="Ubuntu"/>
                <a:sym typeface="Ubuntu"/>
              </a:rPr>
              <a:t>В базе данных хранятся </a:t>
            </a:r>
            <a:r>
              <a:rPr lang="ru" b="1" dirty="0">
                <a:latin typeface="Ubuntu"/>
                <a:ea typeface="Ubuntu"/>
                <a:cs typeface="Ubuntu"/>
                <a:sym typeface="Ubuntu"/>
              </a:rPr>
              <a:t>11 таблиц</a:t>
            </a:r>
            <a:r>
              <a:rPr lang="ru" dirty="0">
                <a:latin typeface="Ubuntu"/>
                <a:ea typeface="Ubuntu"/>
                <a:cs typeface="Ubuntu"/>
                <a:sym typeface="Ubuntu"/>
              </a:rPr>
              <a:t>:</a:t>
            </a:r>
            <a:br>
              <a:rPr lang="ru" dirty="0">
                <a:latin typeface="Ubuntu"/>
                <a:ea typeface="Ubuntu"/>
                <a:cs typeface="Ubuntu"/>
                <a:sym typeface="Ubuntu"/>
              </a:rPr>
            </a:br>
            <a:endParaRPr dirty="0"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latin typeface="Ubuntu"/>
                <a:ea typeface="Ubuntu"/>
                <a:cs typeface="Ubuntu"/>
                <a:sym typeface="Ubuntu"/>
              </a:rPr>
              <a:t>Следует учесть, что </a:t>
            </a:r>
            <a:r>
              <a:rPr lang="ru-RU" dirty="0">
                <a:latin typeface="Ubuntu"/>
                <a:ea typeface="Ubuntu"/>
                <a:cs typeface="Ubuntu"/>
                <a:sym typeface="Ubuntu"/>
              </a:rPr>
              <a:t>тип рецепта</a:t>
            </a:r>
            <a:r>
              <a:rPr lang="ru" dirty="0">
                <a:latin typeface="Ubuntu"/>
                <a:ea typeface="Ubuntu"/>
                <a:cs typeface="Ubuntu"/>
                <a:sym typeface="Ubuntu"/>
              </a:rPr>
              <a:t>, роли пользователей, единицы измерения реализованы через тип данных ENUM.</a:t>
            </a:r>
            <a:endParaRPr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1DEEC61-71B8-40BC-A8A9-9E5B36FDD2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7</a:t>
            </a:fld>
            <a:endParaRPr lang="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36F91B3-A109-4D27-8D03-9EE19A695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4110" y="219400"/>
            <a:ext cx="5619889" cy="444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193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0" y="508486"/>
            <a:ext cx="41124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8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Диаграмма вариантов использования</a:t>
            </a:r>
            <a:endParaRPr sz="280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67169" y="2181830"/>
            <a:ext cx="33564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Система предполагает </a:t>
            </a:r>
            <a:r>
              <a:rPr lang="ru" sz="1600" b="1" dirty="0">
                <a:latin typeface="Ubuntu"/>
                <a:ea typeface="Ubuntu"/>
                <a:cs typeface="Ubuntu"/>
                <a:sym typeface="Ubuntu"/>
              </a:rPr>
              <a:t>3 роли</a:t>
            </a: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:</a:t>
            </a:r>
            <a:br>
              <a:rPr lang="ru" sz="1600" dirty="0">
                <a:latin typeface="Ubuntu"/>
                <a:ea typeface="Ubuntu"/>
                <a:cs typeface="Ubuntu"/>
                <a:sym typeface="Ubuntu"/>
              </a:rPr>
            </a:br>
            <a:endParaRPr sz="1600" dirty="0">
              <a:latin typeface="Ubuntu"/>
              <a:ea typeface="Ubuntu"/>
              <a:cs typeface="Ubuntu"/>
              <a:sym typeface="Ubuntu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Ubuntu"/>
              <a:buChar char="●"/>
            </a:pP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Модератор</a:t>
            </a:r>
            <a:endParaRPr sz="1600" dirty="0">
              <a:latin typeface="Ubuntu"/>
              <a:ea typeface="Ubuntu"/>
              <a:cs typeface="Ubuntu"/>
              <a:sym typeface="Ubuntu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Ubuntu"/>
              <a:buChar char="●"/>
            </a:pPr>
            <a:r>
              <a:rPr lang="ru-RU" sz="1600" dirty="0">
                <a:latin typeface="Ubuntu"/>
                <a:ea typeface="Ubuntu"/>
                <a:cs typeface="Ubuntu"/>
                <a:sym typeface="Ubuntu"/>
              </a:rPr>
              <a:t>Обычный пользователь</a:t>
            </a:r>
            <a:endParaRPr sz="1600" dirty="0">
              <a:latin typeface="Ubuntu"/>
              <a:ea typeface="Ubuntu"/>
              <a:cs typeface="Ubuntu"/>
              <a:sym typeface="Ubuntu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Ubuntu"/>
              <a:buChar char="●"/>
            </a:pPr>
            <a:r>
              <a:rPr lang="ru" sz="1600" dirty="0">
                <a:latin typeface="Ubuntu"/>
                <a:ea typeface="Ubuntu"/>
                <a:cs typeface="Ubuntu"/>
                <a:sym typeface="Ubuntu"/>
              </a:rPr>
              <a:t>Администратор</a:t>
            </a:r>
            <a:endParaRPr sz="1600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77ACBFE-F94B-4F6C-ADD5-619752F7A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569" y="561881"/>
            <a:ext cx="5561441" cy="3824244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BF7E272-2CEF-46D5-B66C-EA1E9DBB64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8</a:t>
            </a:fld>
            <a:endParaRPr lang="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0" y="508486"/>
            <a:ext cx="41124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8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Диаграмма вариантов использования</a:t>
            </a:r>
            <a:br>
              <a:rPr lang="ru" sz="28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28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(пользователь)</a:t>
            </a:r>
            <a:endParaRPr sz="2800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B975A20-9B32-4FA5-B77C-89EC963EF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902" y="189895"/>
            <a:ext cx="4458535" cy="476371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C8A16FC-EFE5-4F08-ADB8-A80D6D2E03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9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4268413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408</Words>
  <Application>Microsoft Office PowerPoint</Application>
  <PresentationFormat>Экран (16:9)</PresentationFormat>
  <Paragraphs>97</Paragraphs>
  <Slides>16</Slides>
  <Notes>16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Ubuntu</vt:lpstr>
      <vt:lpstr>Arial</vt:lpstr>
      <vt:lpstr>Amatic SC</vt:lpstr>
      <vt:lpstr>Source Code Pro</vt:lpstr>
      <vt:lpstr>Ubuntu Medium</vt:lpstr>
      <vt:lpstr>Beach Day</vt:lpstr>
      <vt:lpstr>МИНИСТЕРСТВО ОБРАЗОВАНИЯ РЕСПУБЛИКИ БЕЛАРУСЬ Учреждения образования   «БЕЛОРУССКИЙ ГОСУДАРСТВЕННЫЙ ТЕХНОЛОГИЧЕСКИЙ УНИВЕРСИТЕТ»   Факультет информационных технологий  Кафедра информационных систем и технологий Специальность 1-40 05 01-03 Информационные системы и технологии (издательско-полиграфический комплекс)  </vt:lpstr>
      <vt:lpstr>Цель данного дипломного проекта:  Разработка web-приложения для составления списка покупок, подбора рецептов и отслеживания количества продуктов у пользователя.</vt:lpstr>
      <vt:lpstr>Обзор аналогичных решений</vt:lpstr>
      <vt:lpstr>Обзор аналогичных решений</vt:lpstr>
      <vt:lpstr>Используемые технологии</vt:lpstr>
      <vt:lpstr>Диаграмма  развертывания</vt:lpstr>
      <vt:lpstr>Логическая схема базы данных</vt:lpstr>
      <vt:lpstr>Диаграмма вариантов использования</vt:lpstr>
      <vt:lpstr>Диаграмма вариантов использования (пользователь)</vt:lpstr>
      <vt:lpstr>Блок схемы алгоритмов</vt:lpstr>
      <vt:lpstr>Блок схемы алгоритмов</vt:lpstr>
      <vt:lpstr>Разработка веб-приложения</vt:lpstr>
      <vt:lpstr>Демонстрация работы</vt:lpstr>
      <vt:lpstr>Экономические показатели</vt:lpstr>
      <vt:lpstr>Заключение</vt:lpstr>
      <vt:lpstr>МИНИСТЕРСТВО ОБРАЗОВАНИЯ РЕСПУБЛИКИ БЕЛАРУСЬ Учреждения образования   «БЕЛОРУССКИЙ ГОСУДАРСТВЕННЫЙ ТЕХНОЛОГИЧЕСКИЙ УНИВЕРСИТЕТ»   Факультет информационных технологий  Кафедра информационных систем и технологий Специальность 1-40 05 01-03 Информационные системы и технологии (издательско-полиграфический комплекс)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МИНИСТЕРСТВО ОБРАЗОВАНИЯ РЕСПУБЛИКИ БЕЛАРУСЬ Учреждения образования   «БЕЛОРУССКИЙ ГОСУДАРСТВЕННЫЙ ТЕХНОЛОГИЧЕСКИЙ УНИВЕРСИТЕТ»   Факультет информационных технологий  Кафедра информационных систем и технологий Специальность 1-40 05 01-03 Информационные системы и технологии (издательско-полиграфический комплекс)  </dc:title>
  <dc:creator>Eugene Goncharevich</dc:creator>
  <cp:lastModifiedBy>Eugene Goncharevich</cp:lastModifiedBy>
  <cp:revision>19</cp:revision>
  <dcterms:modified xsi:type="dcterms:W3CDTF">2024-06-18T20:36:16Z</dcterms:modified>
</cp:coreProperties>
</file>